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9" d="100"/>
          <a:sy n="69" d="100"/>
        </p:scale>
        <p:origin x="-14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11/8/2022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11/8/2022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11/8/2022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indmanager.com/en/features/flowchar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ROBOTIC PERCEPTION</a:t>
            </a:r>
            <a:endParaRPr lang="en-IN" dirty="0"/>
          </a:p>
        </p:txBody>
      </p:sp>
      <p:sp>
        <p:nvSpPr>
          <p:cNvPr id="3" name="Subtitle 2"/>
          <p:cNvSpPr>
            <a:spLocks noGrp="1"/>
          </p:cNvSpPr>
          <p:nvPr>
            <p:ph type="subTitle" idx="1"/>
          </p:nvPr>
        </p:nvSpPr>
        <p:spPr/>
        <p:txBody>
          <a:bodyPr/>
          <a:lstStyle/>
          <a:p>
            <a:r>
              <a:rPr lang="en-IN" b="1" dirty="0" smtClean="0"/>
              <a:t>UNIT 5</a:t>
            </a:r>
            <a:endParaRPr lang="en-IN" b="1" dirty="0"/>
          </a:p>
        </p:txBody>
      </p:sp>
    </p:spTree>
    <p:extLst>
      <p:ext uri="{BB962C8B-B14F-4D97-AF65-F5344CB8AC3E}">
        <p14:creationId xmlns:p14="http://schemas.microsoft.com/office/powerpoint/2010/main" val="368538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Use of Ai in robotics</a:t>
            </a:r>
            <a:endParaRPr lang="en-IN" dirty="0"/>
          </a:p>
        </p:txBody>
      </p:sp>
      <p:sp>
        <p:nvSpPr>
          <p:cNvPr id="3" name="Content Placeholder 2"/>
          <p:cNvSpPr>
            <a:spLocks noGrp="1"/>
          </p:cNvSpPr>
          <p:nvPr>
            <p:ph idx="1"/>
          </p:nvPr>
        </p:nvSpPr>
        <p:spPr/>
        <p:txBody>
          <a:bodyPr>
            <a:normAutofit lnSpcReduction="10000"/>
          </a:bodyPr>
          <a:lstStyle/>
          <a:p>
            <a:r>
              <a:rPr lang="en-US" b="1" dirty="0"/>
              <a:t>R</a:t>
            </a:r>
            <a:r>
              <a:rPr lang="en-US" b="1" dirty="0" smtClean="0"/>
              <a:t>obots</a:t>
            </a:r>
            <a:r>
              <a:rPr lang="en-US" dirty="0"/>
              <a:t> were the first-known automated type machines people got to know. There was a time when robots were developed for performing specific tasks, yes such machines were earlier developed without any </a:t>
            </a:r>
            <a:r>
              <a:rPr lang="en-US" b="1" u="sng" dirty="0"/>
              <a:t>artificial intelligence </a:t>
            </a:r>
            <a:r>
              <a:rPr lang="en-US" dirty="0"/>
              <a:t>(AI) to perform only repetitive </a:t>
            </a:r>
            <a:r>
              <a:rPr lang="en-US" dirty="0" smtClean="0"/>
              <a:t>tasks</a:t>
            </a:r>
          </a:p>
          <a:p>
            <a:r>
              <a:rPr lang="en-US" dirty="0" smtClean="0"/>
              <a:t>.</a:t>
            </a:r>
            <a:r>
              <a:rPr lang="en-US" b="1" dirty="0"/>
              <a:t> AI in robotics</a:t>
            </a:r>
            <a:r>
              <a:rPr lang="en-US" dirty="0"/>
              <a:t> helps robots perform the crucial tasks with a human-like vision to detect or recognize the various objects.</a:t>
            </a:r>
            <a:endParaRPr lang="en-IN" dirty="0"/>
          </a:p>
        </p:txBody>
      </p:sp>
    </p:spTree>
    <p:extLst>
      <p:ext uri="{BB962C8B-B14F-4D97-AF65-F5344CB8AC3E}">
        <p14:creationId xmlns:p14="http://schemas.microsoft.com/office/powerpoint/2010/main" val="204146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How AI is Used in Robotics</a:t>
            </a:r>
            <a:br>
              <a:rPr lang="en-US" b="1" dirty="0"/>
            </a:br>
            <a:endParaRPr lang="en-IN" dirty="0"/>
          </a:p>
        </p:txBody>
      </p:sp>
      <p:sp>
        <p:nvSpPr>
          <p:cNvPr id="3" name="Content Placeholder 2"/>
          <p:cNvSpPr>
            <a:spLocks noGrp="1"/>
          </p:cNvSpPr>
          <p:nvPr>
            <p:ph idx="1"/>
          </p:nvPr>
        </p:nvSpPr>
        <p:spPr/>
        <p:txBody>
          <a:bodyPr>
            <a:normAutofit lnSpcReduction="10000"/>
          </a:bodyPr>
          <a:lstStyle/>
          <a:p>
            <a:r>
              <a:rPr lang="en-US" dirty="0"/>
              <a:t>The AI in robotics not only helps to learn the model to perform certain tasks but also makes machines more intelligent to act in different scenarios.</a:t>
            </a:r>
          </a:p>
          <a:p>
            <a:r>
              <a:rPr lang="en-US" dirty="0"/>
              <a:t>There are various functions integrated into robots like computer vision, motion control, grasping the objects, and training data to understand physical and logistical data patterns and act accordingly.</a:t>
            </a:r>
          </a:p>
          <a:p>
            <a:endParaRPr lang="en-IN" dirty="0"/>
          </a:p>
        </p:txBody>
      </p:sp>
    </p:spTree>
    <p:extLst>
      <p:ext uri="{BB962C8B-B14F-4D97-AF65-F5344CB8AC3E}">
        <p14:creationId xmlns:p14="http://schemas.microsoft.com/office/powerpoint/2010/main" val="112214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normAutofit fontScale="92500"/>
          </a:bodyPr>
          <a:lstStyle/>
          <a:p>
            <a:r>
              <a:rPr lang="en-US" dirty="0"/>
              <a:t>And to understand the scenarios or recognize the various objects, labeled training data is used to train the AI model through machine learning algorithms.</a:t>
            </a:r>
          </a:p>
          <a:p>
            <a:r>
              <a:rPr lang="en-US" dirty="0"/>
              <a:t>Here,</a:t>
            </a:r>
            <a:r>
              <a:rPr lang="en-US" b="1" dirty="0"/>
              <a:t> </a:t>
            </a:r>
            <a:r>
              <a:rPr lang="en-US" b="1" u="sng" dirty="0"/>
              <a:t>image annotation</a:t>
            </a:r>
            <a:r>
              <a:rPr lang="en-US" dirty="0"/>
              <a:t> plays a key role in creating a huge amount of datasets helping the robotics to recognize and grasp different types of objects or perform the desired action in the right manner making AI successful in the robotics.</a:t>
            </a:r>
          </a:p>
          <a:p>
            <a:endParaRPr lang="en-IN" dirty="0"/>
          </a:p>
        </p:txBody>
      </p:sp>
    </p:spTree>
    <p:extLst>
      <p:ext uri="{BB962C8B-B14F-4D97-AF65-F5344CB8AC3E}">
        <p14:creationId xmlns:p14="http://schemas.microsoft.com/office/powerpoint/2010/main" val="411148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Cont</a:t>
            </a:r>
            <a:r>
              <a:rPr lang="en-IN" dirty="0" smtClean="0"/>
              <a:t>…</a:t>
            </a:r>
            <a:endParaRPr lang="en-IN" dirty="0"/>
          </a:p>
        </p:txBody>
      </p:sp>
      <p:sp>
        <p:nvSpPr>
          <p:cNvPr id="3" name="Content Placeholder 2"/>
          <p:cNvSpPr>
            <a:spLocks noGrp="1"/>
          </p:cNvSpPr>
          <p:nvPr>
            <p:ph idx="1"/>
          </p:nvPr>
        </p:nvSpPr>
        <p:spPr/>
        <p:txBody>
          <a:bodyPr/>
          <a:lstStyle/>
          <a:p>
            <a:r>
              <a:rPr lang="en-US" b="1" dirty="0"/>
              <a:t>Uses of Types of Sensors in Robotics:</a:t>
            </a:r>
          </a:p>
          <a:p>
            <a:r>
              <a:rPr lang="en-US" dirty="0"/>
              <a:t>Time-of-flight (</a:t>
            </a:r>
            <a:r>
              <a:rPr lang="en-US" dirty="0" err="1"/>
              <a:t>ToF</a:t>
            </a:r>
            <a:r>
              <a:rPr lang="en-US" dirty="0"/>
              <a:t>) Optical Sensors</a:t>
            </a:r>
          </a:p>
          <a:p>
            <a:r>
              <a:rPr lang="en-US" dirty="0"/>
              <a:t>Temperature and Humidity Sensors</a:t>
            </a:r>
          </a:p>
          <a:p>
            <a:r>
              <a:rPr lang="en-US" dirty="0"/>
              <a:t>Ultrasonic Sensors</a:t>
            </a:r>
          </a:p>
          <a:p>
            <a:r>
              <a:rPr lang="en-US" dirty="0"/>
              <a:t>Vibration Sensors</a:t>
            </a:r>
          </a:p>
          <a:p>
            <a:r>
              <a:rPr lang="en-US" dirty="0"/>
              <a:t>Millimeter-wave Sensors</a:t>
            </a:r>
          </a:p>
          <a:p>
            <a:endParaRPr lang="en-IN" dirty="0"/>
          </a:p>
        </p:txBody>
      </p:sp>
    </p:spTree>
    <p:extLst>
      <p:ext uri="{BB962C8B-B14F-4D97-AF65-F5344CB8AC3E}">
        <p14:creationId xmlns:p14="http://schemas.microsoft.com/office/powerpoint/2010/main" val="277444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Example : </a:t>
            </a:r>
            <a:r>
              <a:rPr lang="en-IN" b="1" dirty="0" smtClean="0"/>
              <a:t>Robotics </a:t>
            </a:r>
            <a:r>
              <a:rPr lang="en-IN" b="1" dirty="0"/>
              <a:t>in Agriculture</a:t>
            </a:r>
            <a:br>
              <a:rPr lang="en-IN" b="1" dirty="0"/>
            </a:b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153400" cy="331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000" y="4572000"/>
            <a:ext cx="6934200" cy="1200329"/>
          </a:xfrm>
          <a:prstGeom prst="rect">
            <a:avLst/>
          </a:prstGeom>
        </p:spPr>
        <p:txBody>
          <a:bodyPr wrap="square">
            <a:spAutoFit/>
          </a:bodyPr>
          <a:lstStyle/>
          <a:p>
            <a:r>
              <a:rPr lang="en-US" dirty="0"/>
              <a:t>In the agriculture sector, automation is helping farmers to improve crop yield and boost productivity. And robotics is playing a big role in the cultivation and harvesting the crops with precise detection of plants, vegetables, fruits, and other unwanted floras.</a:t>
            </a:r>
            <a:endParaRPr lang="en-IN" dirty="0"/>
          </a:p>
        </p:txBody>
      </p:sp>
    </p:spTree>
    <p:extLst>
      <p:ext uri="{BB962C8B-B14F-4D97-AF65-F5344CB8AC3E}">
        <p14:creationId xmlns:p14="http://schemas.microsoft.com/office/powerpoint/2010/main" val="285362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Robotics in Healthcare</a:t>
            </a:r>
            <a:br>
              <a:rPr lang="en-US" b="1" dirty="0"/>
            </a:b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762000"/>
            <a:ext cx="6400800" cy="3505200"/>
          </a:xfrm>
        </p:spPr>
      </p:pic>
      <p:sp>
        <p:nvSpPr>
          <p:cNvPr id="5" name="Rectangle 4"/>
          <p:cNvSpPr/>
          <p:nvPr/>
        </p:nvSpPr>
        <p:spPr>
          <a:xfrm>
            <a:off x="1905000" y="4495800"/>
            <a:ext cx="6248400" cy="2123658"/>
          </a:xfrm>
          <a:prstGeom prst="rect">
            <a:avLst/>
          </a:prstGeom>
        </p:spPr>
        <p:txBody>
          <a:bodyPr wrap="square">
            <a:spAutoFit/>
          </a:bodyPr>
          <a:lstStyle/>
          <a:p>
            <a:r>
              <a:rPr lang="en-US" sz="2200" dirty="0">
                <a:latin typeface="Times New Roman" pitchFamily="18" charset="0"/>
                <a:cs typeface="Times New Roman" pitchFamily="18" charset="0"/>
              </a:rPr>
              <a:t>Robotics in healthcare are now playing a big role in providing an automated solution to medicine and other divisions in the industry.</a:t>
            </a:r>
          </a:p>
          <a:p>
            <a:r>
              <a:rPr lang="en-US" sz="2200" dirty="0">
                <a:latin typeface="Times New Roman" pitchFamily="18" charset="0"/>
                <a:cs typeface="Times New Roman" pitchFamily="18" charset="0"/>
              </a:rPr>
              <a:t>AI companies are now using big data and other useful data from the healthcare industry to train robots for different purposes.</a:t>
            </a:r>
          </a:p>
        </p:txBody>
      </p:sp>
    </p:spTree>
    <p:extLst>
      <p:ext uri="{BB962C8B-B14F-4D97-AF65-F5344CB8AC3E}">
        <p14:creationId xmlns:p14="http://schemas.microsoft.com/office/powerpoint/2010/main" val="267771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t>Robotics </a:t>
            </a:r>
            <a:r>
              <a:rPr lang="en-IN" b="1" dirty="0"/>
              <a:t>in Automotive</a:t>
            </a:r>
            <a:br>
              <a:rPr lang="en-IN" b="1" dirty="0"/>
            </a:br>
            <a:r>
              <a:rPr lang="en-IN" dirty="0"/>
              <a:t/>
            </a:r>
            <a:br>
              <a:rPr lang="en-IN" dirty="0"/>
            </a:b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17913"/>
            <a:ext cx="6858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95600" y="4447310"/>
            <a:ext cx="5181600" cy="1754326"/>
          </a:xfrm>
          <a:prstGeom prst="rect">
            <a:avLst/>
          </a:prstGeom>
        </p:spPr>
        <p:txBody>
          <a:bodyPr wrap="square">
            <a:spAutoFit/>
          </a:bodyPr>
          <a:lstStyle/>
          <a:p>
            <a:r>
              <a:rPr lang="en-US" dirty="0"/>
              <a:t>The automobile industry moved to the automation that leads to fully-automated assembly lines to assemble the vehicles. Except for a few important tasks, there are many processes performed by robotics to develop cars reducing the cost of manufacturing.</a:t>
            </a:r>
            <a:endParaRPr lang="en-IN" dirty="0"/>
          </a:p>
        </p:txBody>
      </p:sp>
    </p:spTree>
    <p:extLst>
      <p:ext uri="{BB962C8B-B14F-4D97-AF65-F5344CB8AC3E}">
        <p14:creationId xmlns:p14="http://schemas.microsoft.com/office/powerpoint/2010/main" val="253110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Robotics at Supply Chain</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685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57200" y="4623138"/>
            <a:ext cx="7010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92929"/>
                </a:solidFill>
                <a:effectLst/>
                <a:latin typeface="Times New Roman" pitchFamily="18" charset="0"/>
                <a:cs typeface="Times New Roman" pitchFamily="18" charset="0"/>
              </a:rPr>
              <a:t>Just like inventory handling at warehouses, Robotics at logistics and supply </a:t>
            </a:r>
            <a:r>
              <a:rPr kumimoji="0" lang="en-US" i="0" u="none" strike="noStrike" cap="none" normalizeH="0" baseline="0" dirty="0" smtClean="0">
                <a:ln>
                  <a:noFill/>
                </a:ln>
                <a:solidFill>
                  <a:srgbClr val="292929"/>
                </a:solidFill>
                <a:effectLst/>
                <a:latin typeface="Times New Roman" pitchFamily="18" charset="0"/>
                <a:cs typeface="Times New Roman" pitchFamily="18" charset="0"/>
              </a:rPr>
              <a:t>chain plays a crucial role in moving the items transported by the logistic companies.</a:t>
            </a:r>
            <a:endParaRPr kumimoji="0" lang="en-US"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rgbClr val="292929"/>
                </a:solidFill>
                <a:effectLst/>
                <a:latin typeface="Times New Roman" pitchFamily="18" charset="0"/>
                <a:cs typeface="Times New Roman" pitchFamily="18" charset="0"/>
              </a:rPr>
              <a:t>AI model for robotics gets trained through computer vision technology to detect various objects.</a:t>
            </a:r>
            <a:endParaRPr kumimoji="0" lang="en-US"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i="1" u="none" strike="noStrike" cap="none" normalizeH="0" baseline="0" dirty="0" smtClean="0">
                <a:ln>
                  <a:noFill/>
                </a:ln>
                <a:solidFill>
                  <a:srgbClr val="292929"/>
                </a:solidFill>
                <a:effectLst/>
                <a:latin typeface="Times New Roman" pitchFamily="18" charset="0"/>
                <a:cs typeface="Times New Roman" pitchFamily="18" charset="0"/>
              </a:rPr>
              <a:t>Such robotics can pick the boxes and kept at the desired place or load and unload the same from the vehicle at faster speed with accuracy.</a:t>
            </a:r>
            <a:endParaRPr kumimoji="0" lang="en-US"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19306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b="1" dirty="0"/>
              <a:t>Planning With Dynamics and Uncertainty</a:t>
            </a:r>
            <a:br>
              <a:rPr lang="en-US" sz="3600" b="1" dirty="0"/>
            </a:br>
            <a:endParaRPr lang="en-IN" sz="3600" dirty="0"/>
          </a:p>
        </p:txBody>
      </p:sp>
      <p:sp>
        <p:nvSpPr>
          <p:cNvPr id="3" name="Content Placeholder 2"/>
          <p:cNvSpPr>
            <a:spLocks noGrp="1"/>
          </p:cNvSpPr>
          <p:nvPr>
            <p:ph idx="1"/>
          </p:nvPr>
        </p:nvSpPr>
        <p:spPr>
          <a:xfrm>
            <a:off x="457200" y="762000"/>
            <a:ext cx="8229600" cy="6096000"/>
          </a:xfrm>
        </p:spPr>
        <p:txBody>
          <a:bodyPr>
            <a:noAutofit/>
          </a:bodyPr>
          <a:lstStyle/>
          <a:p>
            <a:pPr marL="0" indent="0">
              <a:buNone/>
            </a:pPr>
            <a:r>
              <a:rPr lang="en-US" sz="2800" b="1" dirty="0" smtClean="0">
                <a:latin typeface="Times New Roman" pitchFamily="18" charset="0"/>
                <a:cs typeface="Times New Roman" pitchFamily="18" charset="0"/>
              </a:rPr>
              <a:t>Definition</a:t>
            </a:r>
          </a:p>
          <a:p>
            <a:pPr marL="0" indent="0">
              <a:buNone/>
            </a:pP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Uncertainty </a:t>
            </a:r>
            <a:r>
              <a:rPr lang="en-US" sz="2800" dirty="0">
                <a:latin typeface="Times New Roman" pitchFamily="18" charset="0"/>
                <a:cs typeface="Times New Roman" pitchFamily="18" charset="0"/>
              </a:rPr>
              <a:t>in sensing</a:t>
            </a:r>
          </a:p>
          <a:p>
            <a:r>
              <a:rPr lang="en-US" sz="2800" dirty="0">
                <a:latin typeface="Times New Roman" pitchFamily="18" charset="0"/>
                <a:cs typeface="Times New Roman" pitchFamily="18" charset="0"/>
              </a:rPr>
              <a:t>the current state of the robot and workspace is</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not known with certainty</a:t>
            </a:r>
          </a:p>
          <a:p>
            <a:r>
              <a:rPr lang="en-US" sz="2800" dirty="0">
                <a:latin typeface="Times New Roman" pitchFamily="18" charset="0"/>
                <a:cs typeface="Times New Roman" pitchFamily="18" charset="0"/>
              </a:rPr>
              <a:t>Predictability</a:t>
            </a:r>
          </a:p>
          <a:p>
            <a:r>
              <a:rPr lang="en-US" sz="2800" dirty="0">
                <a:latin typeface="Times New Roman" pitchFamily="18" charset="0"/>
                <a:cs typeface="Times New Roman" pitchFamily="18" charset="0"/>
              </a:rPr>
              <a:t>the future state of the robot and workspace</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cannot be deterministically predicted even when</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the current state and future actions are known</a:t>
            </a:r>
          </a:p>
          <a:p>
            <a:r>
              <a:rPr lang="en-US" sz="2800" dirty="0">
                <a:latin typeface="Times New Roman" pitchFamily="18" charset="0"/>
                <a:cs typeface="Times New Roman" pitchFamily="18" charset="0"/>
              </a:rPr>
              <a:t>Uncertainty in </a:t>
            </a:r>
            <a:r>
              <a:rPr lang="en-US" sz="2800" dirty="0" smtClean="0">
                <a:latin typeface="Times New Roman" pitchFamily="18" charset="0"/>
                <a:cs typeface="Times New Roman" pitchFamily="18" charset="0"/>
              </a:rPr>
              <a:t>sensing It </a:t>
            </a:r>
            <a:r>
              <a:rPr lang="en-US" sz="2800" dirty="0">
                <a:latin typeface="Times New Roman" pitchFamily="18" charset="0"/>
                <a:cs typeface="Times New Roman" pitchFamily="18" charset="0"/>
              </a:rPr>
              <a:t>is not the world that is imperfect, it is our</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knowledge of it</a:t>
            </a:r>
          </a:p>
          <a:p>
            <a:pPr marL="0" indent="0">
              <a:buNone/>
            </a:pP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IN"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6067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N" dirty="0" smtClean="0"/>
              <a:t>Cont.…</a:t>
            </a:r>
            <a:endParaRPr lang="en-IN" dirty="0"/>
          </a:p>
        </p:txBody>
      </p:sp>
      <p:sp>
        <p:nvSpPr>
          <p:cNvPr id="3" name="Content Placeholder 2"/>
          <p:cNvSpPr>
            <a:spLocks noGrp="1"/>
          </p:cNvSpPr>
          <p:nvPr>
            <p:ph idx="1"/>
          </p:nvPr>
        </p:nvSpPr>
        <p:spPr>
          <a:xfrm>
            <a:off x="457200" y="1143000"/>
            <a:ext cx="8305800" cy="5410200"/>
          </a:xfrm>
        </p:spPr>
        <p:txBody>
          <a:bodyPr>
            <a:noAutofit/>
          </a:bodyPr>
          <a:lstStyle/>
          <a:p>
            <a:r>
              <a:rPr lang="en-US" sz="2000" dirty="0" smtClean="0">
                <a:latin typeface="Times New Roman" pitchFamily="18" charset="0"/>
                <a:cs typeface="Times New Roman" pitchFamily="18" charset="0"/>
              </a:rPr>
              <a:t>Predictability Uncertainty </a:t>
            </a:r>
            <a:r>
              <a:rPr lang="en-US" sz="2000" dirty="0">
                <a:latin typeface="Times New Roman" pitchFamily="18" charset="0"/>
                <a:cs typeface="Times New Roman" pitchFamily="18" charset="0"/>
              </a:rPr>
              <a:t>in workspace</a:t>
            </a:r>
          </a:p>
          <a:p>
            <a:r>
              <a:rPr lang="en-US" sz="2000" dirty="0">
                <a:latin typeface="Times New Roman" pitchFamily="18" charset="0"/>
                <a:cs typeface="Times New Roman" pitchFamily="18" charset="0"/>
              </a:rPr>
              <a:t>Uncertainty in goal location</a:t>
            </a:r>
          </a:p>
          <a:p>
            <a:r>
              <a:rPr lang="en-US" sz="2000" dirty="0">
                <a:latin typeface="Times New Roman" pitchFamily="18" charset="0"/>
                <a:cs typeface="Times New Roman" pitchFamily="18" charset="0"/>
              </a:rPr>
              <a:t>Dynamic environments with moving obstacles</a:t>
            </a:r>
          </a:p>
          <a:p>
            <a:r>
              <a:rPr lang="en-US" sz="2000" dirty="0">
                <a:latin typeface="Times New Roman" pitchFamily="18" charset="0"/>
                <a:cs typeface="Times New Roman" pitchFamily="18" charset="0"/>
              </a:rPr>
              <a:t>Uncertainty in robots motion</a:t>
            </a:r>
          </a:p>
          <a:p>
            <a:pPr marL="0" indent="0">
              <a:buNone/>
            </a:pPr>
            <a:r>
              <a:rPr lang="en-US" sz="2000" b="1" dirty="0" smtClean="0">
                <a:latin typeface="Times New Roman" pitchFamily="18" charset="0"/>
                <a:cs typeface="Times New Roman" pitchFamily="18" charset="0"/>
              </a:rPr>
              <a:t>Uncertainty example </a:t>
            </a:r>
          </a:p>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robot with imperfect sensing must reach a goal</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location among moving obstacles (dynamic world)</a:t>
            </a:r>
          </a:p>
          <a:p>
            <a:r>
              <a:rPr lang="en-US" sz="2000" dirty="0">
                <a:latin typeface="Times New Roman" pitchFamily="18" charset="0"/>
                <a:cs typeface="Times New Roman" pitchFamily="18" charset="0"/>
              </a:rPr>
              <a:t>Robot created at </a:t>
            </a:r>
            <a:r>
              <a:rPr lang="en-US" sz="2000" dirty="0" smtClean="0">
                <a:latin typeface="Times New Roman" pitchFamily="18" charset="0"/>
                <a:cs typeface="Times New Roman" pitchFamily="18" charset="0"/>
              </a:rPr>
              <a:t>Stanford's </a:t>
            </a:r>
            <a:r>
              <a:rPr lang="en-US" sz="2000" dirty="0">
                <a:latin typeface="Times New Roman" pitchFamily="18" charset="0"/>
                <a:cs typeface="Times New Roman" pitchFamily="18" charset="0"/>
              </a:rPr>
              <a:t>ARL Lab to study</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issues in robot control and planning in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no-gravity space environment</a:t>
            </a:r>
          </a:p>
          <a:p>
            <a:r>
              <a:rPr lang="en-US" sz="2000" dirty="0">
                <a:latin typeface="Times New Roman" pitchFamily="18" charset="0"/>
                <a:cs typeface="Times New Roman" pitchFamily="18" charset="0"/>
              </a:rPr>
              <a:t>air thrusters</a:t>
            </a:r>
          </a:p>
          <a:p>
            <a:r>
              <a:rPr lang="en-US" sz="2000" dirty="0">
                <a:latin typeface="Times New Roman" pitchFamily="18" charset="0"/>
                <a:cs typeface="Times New Roman" pitchFamily="18" charset="0"/>
              </a:rPr>
              <a:t>gas tank</a:t>
            </a:r>
          </a:p>
          <a:p>
            <a:r>
              <a:rPr lang="en-US" sz="2000" dirty="0">
                <a:latin typeface="Times New Roman" pitchFamily="18" charset="0"/>
                <a:cs typeface="Times New Roman" pitchFamily="18" charset="0"/>
              </a:rPr>
              <a:t>air bearing</a:t>
            </a:r>
          </a:p>
          <a:p>
            <a:pPr marL="0" indent="0">
              <a:buNone/>
            </a:pP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96465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Definition</a:t>
            </a:r>
            <a:endParaRPr lang="en-IN" dirty="0"/>
          </a:p>
        </p:txBody>
      </p:sp>
      <p:sp>
        <p:nvSpPr>
          <p:cNvPr id="3" name="Content Placeholder 2"/>
          <p:cNvSpPr>
            <a:spLocks noGrp="1"/>
          </p:cNvSpPr>
          <p:nvPr>
            <p:ph idx="1"/>
          </p:nvPr>
        </p:nvSpPr>
        <p:spPr>
          <a:xfrm>
            <a:off x="228600" y="838200"/>
            <a:ext cx="8839200" cy="5287963"/>
          </a:xfrm>
        </p:spPr>
        <p:txBody>
          <a:bodyPr>
            <a:normAutofit fontScale="70000" lnSpcReduction="20000"/>
          </a:bodyPr>
          <a:lstStyle/>
          <a:p>
            <a:pPr algn="just">
              <a:lnSpc>
                <a:spcPct val="120000"/>
              </a:lnSpc>
            </a:pPr>
            <a:r>
              <a:rPr lang="en-US" dirty="0">
                <a:latin typeface="Times New Roman" pitchFamily="18" charset="0"/>
                <a:cs typeface="Times New Roman" pitchFamily="18" charset="0"/>
              </a:rPr>
              <a:t>Robotic perception is related to many applications in robotics where sensory data and artificial intelligence/machine learning (AI/ML) techniques are involved. </a:t>
            </a:r>
            <a:endParaRPr lang="en-US" dirty="0" smtClean="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Examples </a:t>
            </a:r>
            <a:r>
              <a:rPr lang="en-US" dirty="0">
                <a:latin typeface="Times New Roman" pitchFamily="18" charset="0"/>
                <a:cs typeface="Times New Roman" pitchFamily="18" charset="0"/>
              </a:rPr>
              <a:t>of such applications are object detection, environment representation, scene understanding, human/pedestrian detection, activity recognition, semantic place classification, object modeling, among others. Robotic perception, in the scope of this chapter, encompasses the ML algorithms and techniques that empower robots to learn from sensory data and, based on learned models, to react and take decisions accordingly. </a:t>
            </a:r>
            <a:endParaRPr lang="en-US" dirty="0" smtClean="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recent developments in machine learning, namely deep-learning approaches, are evident and, consequently, robotic perception systems are evolving in a way that new applications and tasks are becoming a reality. Recent advances in human-robot interaction, complex robotic tasks, intelligent reasoning, and decision-making are, at some extent, the results of the notorious evolution and success of ML algorithms.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41234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a:t>
            </a:r>
            <a:endParaRPr lang="en-IN"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a:t>Markov Decision Process (MDP)MDP is a general approach to considering</a:t>
            </a:r>
            <a:br>
              <a:rPr lang="en-US" dirty="0"/>
            </a:br>
            <a:r>
              <a:rPr lang="en-US" dirty="0"/>
              <a:t>uncertainty</a:t>
            </a:r>
          </a:p>
          <a:p>
            <a:r>
              <a:rPr lang="en-US" dirty="0"/>
              <a:t>Determines model of the environment</a:t>
            </a:r>
          </a:p>
          <a:p>
            <a:r>
              <a:rPr lang="en-US" dirty="0" smtClean="0"/>
              <a:t>Discretizes </a:t>
            </a:r>
            <a:r>
              <a:rPr lang="en-US" dirty="0"/>
              <a:t>state space</a:t>
            </a:r>
          </a:p>
          <a:p>
            <a:r>
              <a:rPr lang="en-US" dirty="0"/>
              <a:t>Requires explicitly defining transition</a:t>
            </a:r>
            <a:br>
              <a:rPr lang="en-US" dirty="0"/>
            </a:br>
            <a:r>
              <a:rPr lang="en-US" dirty="0"/>
              <a:t>probabilities between states</a:t>
            </a:r>
          </a:p>
          <a:p>
            <a:r>
              <a:rPr lang="en-US" dirty="0"/>
              <a:t>We can use dynamic programming to solve the MDP</a:t>
            </a:r>
          </a:p>
          <a:p>
            <a:endParaRPr lang="en-IN" dirty="0"/>
          </a:p>
        </p:txBody>
      </p:sp>
    </p:spTree>
    <p:extLst>
      <p:ext uri="{BB962C8B-B14F-4D97-AF65-F5344CB8AC3E}">
        <p14:creationId xmlns:p14="http://schemas.microsoft.com/office/powerpoint/2010/main" val="425176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a:t>
            </a:r>
            <a:endParaRPr lang="en-IN" dirty="0"/>
          </a:p>
        </p:txBody>
      </p:sp>
      <p:sp>
        <p:nvSpPr>
          <p:cNvPr id="3" name="Content Placeholder 2"/>
          <p:cNvSpPr>
            <a:spLocks noGrp="1"/>
          </p:cNvSpPr>
          <p:nvPr>
            <p:ph idx="1"/>
          </p:nvPr>
        </p:nvSpPr>
        <p:spPr/>
        <p:txBody>
          <a:bodyPr>
            <a:normAutofit lnSpcReduction="10000"/>
          </a:bodyPr>
          <a:lstStyle/>
          <a:p>
            <a:r>
              <a:rPr lang="en-US" dirty="0"/>
              <a:t>Maximizing probability of </a:t>
            </a:r>
            <a:r>
              <a:rPr lang="en-US" dirty="0" smtClean="0"/>
              <a:t>success build an </a:t>
            </a:r>
            <a:r>
              <a:rPr lang="en-US" dirty="0"/>
              <a:t>transition probability matrix P(u)</a:t>
            </a:r>
            <a:br>
              <a:rPr lang="en-US" dirty="0"/>
            </a:br>
            <a:r>
              <a:rPr lang="en-US" dirty="0"/>
              <a:t>for each u </a:t>
            </a:r>
            <a:r>
              <a:rPr lang="en-US" dirty="0" err="1"/>
              <a:t>U</a:t>
            </a:r>
            <a:endParaRPr lang="en-US" dirty="0"/>
          </a:p>
          <a:p>
            <a:r>
              <a:rPr lang="en-US" dirty="0"/>
              <a:t>For each tuple (s, t, p) , we set</a:t>
            </a:r>
            <a:br>
              <a:rPr lang="en-US" dirty="0"/>
            </a:br>
            <a:r>
              <a:rPr lang="en-US" dirty="0"/>
              <a:t>equals the probability of</a:t>
            </a:r>
            <a:br>
              <a:rPr lang="en-US" dirty="0"/>
            </a:br>
            <a:r>
              <a:rPr lang="en-US" dirty="0"/>
              <a:t>transitioning from state s to state t given that</a:t>
            </a:r>
            <a:br>
              <a:rPr lang="en-US" dirty="0"/>
            </a:br>
            <a:r>
              <a:rPr lang="en-US" dirty="0"/>
              <a:t>action u is </a:t>
            </a:r>
            <a:r>
              <a:rPr lang="en-US" dirty="0" smtClean="0"/>
              <a:t>performed</a:t>
            </a:r>
          </a:p>
          <a:p>
            <a:r>
              <a:rPr lang="en-US" dirty="0" smtClean="0"/>
              <a:t>Uncertainty </a:t>
            </a:r>
            <a:r>
              <a:rPr lang="en-US" dirty="0"/>
              <a:t>has a great effect on successfully</a:t>
            </a:r>
            <a:br>
              <a:rPr lang="en-US" dirty="0"/>
            </a:br>
            <a:r>
              <a:rPr lang="en-US" dirty="0"/>
              <a:t>reaching the goal</a:t>
            </a:r>
          </a:p>
          <a:p>
            <a:endParaRPr lang="en-IN" dirty="0"/>
          </a:p>
        </p:txBody>
      </p:sp>
    </p:spTree>
    <p:extLst>
      <p:ext uri="{BB962C8B-B14F-4D97-AF65-F5344CB8AC3E}">
        <p14:creationId xmlns:p14="http://schemas.microsoft.com/office/powerpoint/2010/main" val="28377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dirty="0"/>
              <a:t>C</a:t>
            </a:r>
            <a:r>
              <a:rPr lang="en-US" b="1" dirty="0" smtClean="0"/>
              <a:t>oncept map</a:t>
            </a:r>
            <a:endParaRPr lang="en-US" b="1" dirty="0"/>
          </a:p>
          <a:p>
            <a:r>
              <a:rPr lang="en-US" dirty="0"/>
              <a:t>A concept map is a way to visually display the relationships between different concepts, ideas, and pieces of information. Concept maps are hierarchical, with one main idea or focus question and several sub-topics, key concepts, and related ideas.</a:t>
            </a:r>
          </a:p>
          <a:p>
            <a:endParaRPr lang="en-US" dirty="0" smtClean="0"/>
          </a:p>
          <a:p>
            <a:r>
              <a:rPr lang="en-US" dirty="0" smtClean="0"/>
              <a:t>Although </a:t>
            </a:r>
            <a:r>
              <a:rPr lang="en-US" dirty="0"/>
              <a:t>they look similar, concept maps are not the same as mind maps. Concept maps are generally more robust visualizations, with additional context and connections between ideas.</a:t>
            </a:r>
          </a:p>
          <a:p>
            <a:r>
              <a:rPr lang="en-US" dirty="0"/>
              <a:t/>
            </a:r>
            <a:br>
              <a:rPr lang="en-US" dirty="0"/>
            </a:br>
            <a:endParaRPr lang="en-IN" dirty="0"/>
          </a:p>
        </p:txBody>
      </p:sp>
    </p:spTree>
    <p:extLst>
      <p:ext uri="{BB962C8B-B14F-4D97-AF65-F5344CB8AC3E}">
        <p14:creationId xmlns:p14="http://schemas.microsoft.com/office/powerpoint/2010/main" val="166244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Example…Concept of mapping</a:t>
            </a:r>
            <a:endParaRPr lang="en-IN"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02168" y="1554163"/>
            <a:ext cx="609206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2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Types of concept maps</a:t>
            </a:r>
            <a:br>
              <a:rPr lang="en-US" b="1" dirty="0"/>
            </a:br>
            <a:endParaRPr lang="en-IN"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All </a:t>
            </a:r>
            <a:r>
              <a:rPr lang="en-US" dirty="0"/>
              <a:t>concept maps have the features listed above, but there are variations in their implementation and arrangement. Here are four main types of concept maps and some tips on when to use them.</a:t>
            </a:r>
          </a:p>
          <a:p>
            <a:r>
              <a:rPr lang="en-US" b="1" dirty="0"/>
              <a:t>Spider mapping</a:t>
            </a:r>
          </a:p>
          <a:p>
            <a:r>
              <a:rPr lang="en-US" dirty="0"/>
              <a:t>Spider maps, or spider diagrams, are a type of concept map that looks like a spider web. Your main idea or focus question goes in the center, with topics branching out radially. Spider maps work best when exploring various facets of one central concept. Some uses for spider maps include:</a:t>
            </a:r>
          </a:p>
          <a:p>
            <a:r>
              <a:rPr lang="en-US" dirty="0"/>
              <a:t>Studying a topic with many sub-topics</a:t>
            </a:r>
          </a:p>
          <a:p>
            <a:r>
              <a:rPr lang="en-US" dirty="0"/>
              <a:t>Brainstorming around a central business </a:t>
            </a:r>
            <a:r>
              <a:rPr lang="en-US" dirty="0" smtClean="0"/>
              <a:t>concept</a:t>
            </a:r>
          </a:p>
          <a:p>
            <a:endParaRPr lang="en-US" dirty="0" smtClean="0"/>
          </a:p>
          <a:p>
            <a:pPr marL="0" indent="0">
              <a:buNone/>
            </a:pPr>
            <a:r>
              <a:rPr lang="en-US" dirty="0"/>
              <a:t/>
            </a:r>
            <a:br>
              <a:rPr lang="en-US" dirty="0"/>
            </a:br>
            <a:endParaRPr lang="en-IN" dirty="0"/>
          </a:p>
        </p:txBody>
      </p:sp>
    </p:spTree>
    <p:extLst>
      <p:ext uri="{BB962C8B-B14F-4D97-AF65-F5344CB8AC3E}">
        <p14:creationId xmlns:p14="http://schemas.microsoft.com/office/powerpoint/2010/main" val="272415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Flowcharting</a:t>
            </a:r>
            <a:br>
              <a:rPr lang="en-US" b="1" dirty="0"/>
            </a:br>
            <a:endParaRPr lang="en-IN" dirty="0"/>
          </a:p>
        </p:txBody>
      </p:sp>
      <p:sp>
        <p:nvSpPr>
          <p:cNvPr id="3" name="Content Placeholder 2"/>
          <p:cNvSpPr>
            <a:spLocks noGrp="1"/>
          </p:cNvSpPr>
          <p:nvPr>
            <p:ph idx="1"/>
          </p:nvPr>
        </p:nvSpPr>
        <p:spPr/>
        <p:txBody>
          <a:bodyPr>
            <a:normAutofit lnSpcReduction="10000"/>
          </a:bodyPr>
          <a:lstStyle/>
          <a:p>
            <a:r>
              <a:rPr lang="en-US" dirty="0" smtClean="0"/>
              <a:t>Use </a:t>
            </a:r>
            <a:r>
              <a:rPr lang="en-US" dirty="0"/>
              <a:t>a </a:t>
            </a:r>
            <a:r>
              <a:rPr lang="en-US" dirty="0">
                <a:hlinkClick r:id="rId2"/>
              </a:rPr>
              <a:t>flowchart</a:t>
            </a:r>
            <a:r>
              <a:rPr lang="en-US" dirty="0"/>
              <a:t> to create a visual representation of a process or workflow. Flowcharts have a linear structure that naturally leads readers through the information step-by-step. Some common uses for flowcharts include:</a:t>
            </a:r>
          </a:p>
          <a:p>
            <a:r>
              <a:rPr lang="en-US" dirty="0"/>
              <a:t>Designing an employee onboarding workflow</a:t>
            </a:r>
          </a:p>
          <a:p>
            <a:r>
              <a:rPr lang="en-US" dirty="0"/>
              <a:t>Outlining a customer journey or sales funnel process</a:t>
            </a:r>
          </a:p>
          <a:p>
            <a:endParaRPr lang="en-IN" dirty="0"/>
          </a:p>
        </p:txBody>
      </p:sp>
    </p:spTree>
    <p:extLst>
      <p:ext uri="{BB962C8B-B14F-4D97-AF65-F5344CB8AC3E}">
        <p14:creationId xmlns:p14="http://schemas.microsoft.com/office/powerpoint/2010/main" val="29316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System mapping</a:t>
            </a:r>
            <a:br>
              <a:rPr lang="en-IN" b="1" dirty="0"/>
            </a:br>
            <a:endParaRPr lang="en-IN" dirty="0"/>
          </a:p>
        </p:txBody>
      </p:sp>
      <p:sp>
        <p:nvSpPr>
          <p:cNvPr id="3" name="Content Placeholder 2"/>
          <p:cNvSpPr>
            <a:spLocks noGrp="1"/>
          </p:cNvSpPr>
          <p:nvPr>
            <p:ph idx="1"/>
          </p:nvPr>
        </p:nvSpPr>
        <p:spPr/>
        <p:txBody>
          <a:bodyPr/>
          <a:lstStyle/>
          <a:p>
            <a:r>
              <a:rPr lang="en-US" dirty="0"/>
              <a:t>The elements contributing to an organization's culture</a:t>
            </a:r>
          </a:p>
          <a:p>
            <a:r>
              <a:rPr lang="en-US" dirty="0"/>
              <a:t>The complex factors contributing to an overarching issue within a community or country, like global climate change or poverty within a specific urban area</a:t>
            </a:r>
          </a:p>
          <a:p>
            <a:endParaRPr lang="en-IN" dirty="0"/>
          </a:p>
        </p:txBody>
      </p:sp>
    </p:spTree>
    <p:extLst>
      <p:ext uri="{BB962C8B-B14F-4D97-AF65-F5344CB8AC3E}">
        <p14:creationId xmlns:p14="http://schemas.microsoft.com/office/powerpoint/2010/main" val="174698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Hierarchy mapping</a:t>
            </a:r>
            <a:br>
              <a:rPr lang="en-IN" b="1" dirty="0"/>
            </a:br>
            <a:endParaRPr lang="en-IN" dirty="0"/>
          </a:p>
        </p:txBody>
      </p:sp>
      <p:sp>
        <p:nvSpPr>
          <p:cNvPr id="3" name="Content Placeholder 2"/>
          <p:cNvSpPr>
            <a:spLocks noGrp="1"/>
          </p:cNvSpPr>
          <p:nvPr>
            <p:ph idx="1"/>
          </p:nvPr>
        </p:nvSpPr>
        <p:spPr/>
        <p:txBody>
          <a:bodyPr>
            <a:normAutofit/>
          </a:bodyPr>
          <a:lstStyle/>
          <a:p>
            <a:r>
              <a:rPr lang="en-US" dirty="0"/>
              <a:t>Hierarchy maps provide a visual representation of rank or </a:t>
            </a:r>
            <a:r>
              <a:rPr lang="en-US" smtClean="0"/>
              <a:t>position. </a:t>
            </a:r>
            <a:r>
              <a:rPr lang="en-US" dirty="0"/>
              <a:t>In a hierarchy map, the main idea or highest-ranking concept is at the top of the map, with lower-ranking ideas flowing underneath. Some types of hierarchy maps you might be familiar with include:</a:t>
            </a:r>
          </a:p>
          <a:p>
            <a:r>
              <a:rPr lang="en-US" dirty="0"/>
              <a:t>Corporate organizational charts</a:t>
            </a:r>
          </a:p>
          <a:p>
            <a:r>
              <a:rPr lang="en-US" dirty="0"/>
              <a:t>Ancestry charts and family trees</a:t>
            </a:r>
          </a:p>
          <a:p>
            <a:endParaRPr lang="en-IN" dirty="0"/>
          </a:p>
        </p:txBody>
      </p:sp>
    </p:spTree>
    <p:extLst>
      <p:ext uri="{BB962C8B-B14F-4D97-AF65-F5344CB8AC3E}">
        <p14:creationId xmlns:p14="http://schemas.microsoft.com/office/powerpoint/2010/main" val="142127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76400"/>
            <a:ext cx="8610762" cy="4114800"/>
          </a:xfrm>
        </p:spPr>
      </p:pic>
    </p:spTree>
    <p:extLst>
      <p:ext uri="{BB962C8B-B14F-4D97-AF65-F5344CB8AC3E}">
        <p14:creationId xmlns:p14="http://schemas.microsoft.com/office/powerpoint/2010/main" val="324799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Classify Dynamics</a:t>
            </a:r>
            <a:endParaRPr lang="en-IN" b="1" dirty="0"/>
          </a:p>
        </p:txBody>
      </p:sp>
      <p:sp>
        <p:nvSpPr>
          <p:cNvPr id="3" name="Content Placeholder 2"/>
          <p:cNvSpPr>
            <a:spLocks noGrp="1"/>
          </p:cNvSpPr>
          <p:nvPr>
            <p:ph idx="1"/>
          </p:nvPr>
        </p:nvSpPr>
        <p:spPr>
          <a:xfrm>
            <a:off x="457200" y="1600200"/>
            <a:ext cx="8534400" cy="5029200"/>
          </a:xfrm>
        </p:spPr>
        <p:txBody>
          <a:bodyPr>
            <a:normAutofit fontScale="77500" lnSpcReduction="20000"/>
          </a:bodyPr>
          <a:lstStyle/>
          <a:p>
            <a:pPr algn="just"/>
            <a:r>
              <a:rPr lang="en-US" dirty="0">
                <a:latin typeface="Times New Roman" pitchFamily="18" charset="0"/>
                <a:cs typeface="Times New Roman" pitchFamily="18" charset="0"/>
              </a:rPr>
              <a:t>Dynamics 365 AI helps in transforming the way your organization works and clear a path towards digital transformation. </a:t>
            </a: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D365 AI will be able to deliver intelligent, concise data to better guide business decisions. Simplify AI adoption with intuitive interfaces, detailed guidance, and apps that integrate seamlessly together for a streamlined experience. Easily adjust AI functionality for greater agility and faster adaptation to your market and customers. Microsoft has developed AI add-ons for the Dynamics 365 suite that turn your data into insights and actions, helping give you a unified view of your customers, products &amp; people to uncover new opportunities and take your business that next step into the future.</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405638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dirty="0" smtClean="0"/>
              <a:t/>
            </a:r>
            <a:br>
              <a:rPr lang="en-US" dirty="0" smtClean="0"/>
            </a:br>
            <a:r>
              <a:rPr lang="en-US" dirty="0" smtClean="0"/>
              <a:t>Define localization</a:t>
            </a:r>
            <a:br>
              <a:rPr lang="en-US" dirty="0" smtClean="0"/>
            </a:br>
            <a:endParaRPr lang="en-IN" dirty="0"/>
          </a:p>
        </p:txBody>
      </p:sp>
      <p:sp>
        <p:nvSpPr>
          <p:cNvPr id="3" name="Content Placeholder 2"/>
          <p:cNvSpPr>
            <a:spLocks noGrp="1"/>
          </p:cNvSpPr>
          <p:nvPr>
            <p:ph idx="1"/>
          </p:nvPr>
        </p:nvSpPr>
        <p:spPr>
          <a:xfrm>
            <a:off x="457200" y="914400"/>
            <a:ext cx="8229600" cy="5562600"/>
          </a:xfrm>
        </p:spPr>
        <p:txBody>
          <a:bodyPr>
            <a:noAutofit/>
          </a:bodyPr>
          <a:lstStyle/>
          <a:p>
            <a:pPr algn="just"/>
            <a:r>
              <a:rPr lang="en-US" sz="2400" dirty="0">
                <a:latin typeface="Times New Roman" pitchFamily="18" charset="0"/>
                <a:cs typeface="Times New Roman" pitchFamily="18" charset="0"/>
              </a:rPr>
              <a:t>Localization is the adaptation of a product or service to meet the needs of a particular language, culture or desired population's "look-and-feel."</a:t>
            </a:r>
          </a:p>
          <a:p>
            <a:pPr algn="just"/>
            <a:r>
              <a:rPr lang="en-US" sz="2400" dirty="0">
                <a:latin typeface="Times New Roman" pitchFamily="18" charset="0"/>
                <a:cs typeface="Times New Roman" pitchFamily="18" charset="0"/>
              </a:rPr>
              <a:t>A successfully localized service or product is one that appears to have been developed within the local culture. Examples of localization include changing changing z's to s's for British English. In addition to idiomatic language translation,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details as time zones, money, national holidays, local color sensitivities, product or service name translation, gender roles and geographic references must all be considered. Language translation, which is a large part of localization, can sometimes be facilitated with automatic language translation. However, additional work is usually needed to fine tune text for </a:t>
            </a:r>
            <a:r>
              <a:rPr lang="en-US" sz="2400" u="sng" dirty="0">
                <a:latin typeface="Times New Roman" pitchFamily="18" charset="0"/>
                <a:cs typeface="Times New Roman" pitchFamily="18" charset="0"/>
              </a:rPr>
              <a:t>syntax</a:t>
            </a:r>
            <a:r>
              <a:rPr lang="en-US" sz="2400" dirty="0">
                <a:latin typeface="Times New Roman" pitchFamily="18" charset="0"/>
                <a:cs typeface="Times New Roman" pitchFamily="18" charset="0"/>
              </a:rPr>
              <a:t> and idiom.</a:t>
            </a:r>
          </a:p>
          <a:p>
            <a:pPr marL="0" indent="0" algn="just">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74267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Diagram</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1"/>
            <a:ext cx="8229600" cy="326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39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7400"/>
          </a:xfrm>
        </p:spPr>
        <p:txBody>
          <a:bodyPr>
            <a:normAutofit fontScale="90000"/>
          </a:bodyPr>
          <a:lstStyle/>
          <a:p>
            <a:r>
              <a:rPr lang="en-US" sz="3200" b="1" dirty="0" smtClean="0">
                <a:latin typeface="Times New Roman" pitchFamily="18" charset="0"/>
                <a:cs typeface="Times New Roman" pitchFamily="18" charset="0"/>
              </a:rPr>
              <a:t>Advantage and Disadvantages I ai robotics </a:t>
            </a:r>
            <a:endParaRPr lang="en-IN" sz="32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5897336"/>
              </p:ext>
            </p:extLst>
          </p:nvPr>
        </p:nvGraphicFramePr>
        <p:xfrm>
          <a:off x="381000" y="1062038"/>
          <a:ext cx="8382000" cy="5926146"/>
        </p:xfrm>
        <a:graphic>
          <a:graphicData uri="http://schemas.openxmlformats.org/drawingml/2006/table">
            <a:tbl>
              <a:tblPr>
                <a:tableStyleId>{E269D01E-BC32-4049-B463-5C60D7B0CCD2}</a:tableStyleId>
              </a:tblPr>
              <a:tblGrid>
                <a:gridCol w="4191000"/>
                <a:gridCol w="4191000"/>
              </a:tblGrid>
              <a:tr h="485466">
                <a:tc>
                  <a:txBody>
                    <a:bodyPr/>
                    <a:lstStyle/>
                    <a:p>
                      <a:pPr algn="l" fontAlgn="base"/>
                      <a:r>
                        <a:rPr lang="en-IN" sz="1400" dirty="0">
                          <a:effectLst/>
                        </a:rPr>
                        <a:t>Advantages of artificial intelligence</a:t>
                      </a:r>
                      <a:endParaRPr lang="en-IN" sz="1400" b="0" dirty="0">
                        <a:effectLst/>
                        <a:latin typeface="Times New Roman" pitchFamily="18" charset="0"/>
                        <a:cs typeface="Times New Roman" pitchFamily="18" charset="0"/>
                      </a:endParaRPr>
                    </a:p>
                  </a:txBody>
                  <a:tcPr marL="95250" marR="95250" marT="133350" marB="133350" anchor="ctr"/>
                </a:tc>
                <a:tc>
                  <a:txBody>
                    <a:bodyPr/>
                    <a:lstStyle/>
                    <a:p>
                      <a:pPr algn="l" fontAlgn="base"/>
                      <a:r>
                        <a:rPr lang="en-IN" sz="1400">
                          <a:effectLst/>
                        </a:rPr>
                        <a:t>Disadvantages of artificial intelligence</a:t>
                      </a:r>
                      <a:endParaRPr lang="en-IN" sz="1400" b="0">
                        <a:effectLst/>
                        <a:latin typeface="Times New Roman" pitchFamily="18" charset="0"/>
                        <a:cs typeface="Times New Roman" pitchFamily="18" charset="0"/>
                      </a:endParaRPr>
                    </a:p>
                  </a:txBody>
                  <a:tcPr marL="95250" marR="95250" marT="133350" marB="133350" anchor="ctr"/>
                </a:tc>
              </a:tr>
              <a:tr h="659021">
                <a:tc>
                  <a:txBody>
                    <a:bodyPr/>
                    <a:lstStyle/>
                    <a:p>
                      <a:pPr algn="l" fontAlgn="base"/>
                      <a:r>
                        <a:rPr lang="en-US" sz="1400">
                          <a:effectLst/>
                        </a:rPr>
                        <a:t>1.  It defines a more powerful and more useful computers</a:t>
                      </a:r>
                      <a:endParaRPr lang="en-US" sz="1400" b="0">
                        <a:effectLst/>
                        <a:latin typeface="Times New Roman" pitchFamily="18" charset="0"/>
                        <a:cs typeface="Times New Roman" pitchFamily="18" charset="0"/>
                      </a:endParaRPr>
                    </a:p>
                  </a:txBody>
                  <a:tcPr marL="95250" marR="95250" marT="133350" marB="133350" anchor="ctr"/>
                </a:tc>
                <a:tc>
                  <a:txBody>
                    <a:bodyPr/>
                    <a:lstStyle/>
                    <a:p>
                      <a:pPr algn="l" fontAlgn="base"/>
                      <a:r>
                        <a:rPr lang="en-US" sz="1400" dirty="0">
                          <a:effectLst/>
                        </a:rPr>
                        <a:t>1. The implementation cost of AI is very high.</a:t>
                      </a:r>
                      <a:endParaRPr lang="en-US" sz="1400" b="0" dirty="0">
                        <a:effectLst/>
                        <a:latin typeface="Times New Roman" pitchFamily="18" charset="0"/>
                        <a:cs typeface="Times New Roman" pitchFamily="18" charset="0"/>
                      </a:endParaRPr>
                    </a:p>
                  </a:txBody>
                  <a:tcPr marL="95250" marR="95250" marT="133350" marB="133350" anchor="ctr"/>
                </a:tc>
              </a:tr>
              <a:tr h="1188076">
                <a:tc>
                  <a:txBody>
                    <a:bodyPr/>
                    <a:lstStyle/>
                    <a:p>
                      <a:pPr algn="l" fontAlgn="base"/>
                      <a:r>
                        <a:rPr lang="en-US" sz="1400">
                          <a:effectLst/>
                        </a:rPr>
                        <a:t>2. It introduces a new and improved interface for human interaction.</a:t>
                      </a:r>
                      <a:endParaRPr lang="en-US" sz="1400" b="0">
                        <a:effectLst/>
                        <a:latin typeface="Times New Roman" pitchFamily="18" charset="0"/>
                        <a:cs typeface="Times New Roman" pitchFamily="18" charset="0"/>
                      </a:endParaRPr>
                    </a:p>
                  </a:txBody>
                  <a:tcPr marL="95250" marR="95250" marT="133350" marB="133350" anchor="ctr"/>
                </a:tc>
                <a:tc>
                  <a:txBody>
                    <a:bodyPr/>
                    <a:lstStyle/>
                    <a:p>
                      <a:pPr algn="l" fontAlgn="base"/>
                      <a:r>
                        <a:rPr lang="en-US" sz="1400" dirty="0">
                          <a:effectLst/>
                        </a:rPr>
                        <a:t>2. The difficulties with software development for AI implementation are that the development of software is slow and expensive. Few efficient programmers are available to develop software to implement artificial intelligence.</a:t>
                      </a:r>
                      <a:endParaRPr lang="en-US" sz="1400" b="0" dirty="0">
                        <a:effectLst/>
                        <a:latin typeface="Times New Roman" pitchFamily="18" charset="0"/>
                        <a:cs typeface="Times New Roman" pitchFamily="18" charset="0"/>
                      </a:endParaRPr>
                    </a:p>
                  </a:txBody>
                  <a:tcPr marL="95250" marR="95250" marT="133350" marB="133350" anchor="ctr"/>
                </a:tc>
              </a:tr>
              <a:tr h="768976">
                <a:tc>
                  <a:txBody>
                    <a:bodyPr/>
                    <a:lstStyle/>
                    <a:p>
                      <a:pPr algn="l" fontAlgn="base"/>
                      <a:r>
                        <a:rPr lang="en-US" sz="1400" dirty="0">
                          <a:effectLst/>
                        </a:rPr>
                        <a:t>3. It introduces a new technique to solve new problems.</a:t>
                      </a:r>
                      <a:endParaRPr lang="en-US" sz="1400" b="0" dirty="0">
                        <a:effectLst/>
                        <a:latin typeface="Times New Roman" pitchFamily="18" charset="0"/>
                        <a:cs typeface="Times New Roman" pitchFamily="18" charset="0"/>
                      </a:endParaRPr>
                    </a:p>
                  </a:txBody>
                  <a:tcPr marL="95250" marR="95250" marT="133350" marB="133350" anchor="ctr"/>
                </a:tc>
                <a:tc>
                  <a:txBody>
                    <a:bodyPr/>
                    <a:lstStyle/>
                    <a:p>
                      <a:pPr algn="l" fontAlgn="base"/>
                      <a:r>
                        <a:rPr lang="en-US" sz="1400" dirty="0">
                          <a:effectLst/>
                        </a:rPr>
                        <a:t>3. A robot is one of the implementations of Artificial intelligence with them replacing jobs and lead to serve unemployment.</a:t>
                      </a:r>
                      <a:endParaRPr lang="en-US" sz="1400" b="0" dirty="0">
                        <a:effectLst/>
                        <a:latin typeface="Times New Roman" pitchFamily="18" charset="0"/>
                        <a:cs typeface="Times New Roman" pitchFamily="18" charset="0"/>
                      </a:endParaRPr>
                    </a:p>
                  </a:txBody>
                  <a:tcPr marL="95250" marR="95250" marT="133350" marB="133350" anchor="ctr"/>
                </a:tc>
              </a:tr>
              <a:tr h="890020">
                <a:tc>
                  <a:txBody>
                    <a:bodyPr/>
                    <a:lstStyle/>
                    <a:p>
                      <a:pPr algn="l" fontAlgn="base"/>
                      <a:r>
                        <a:rPr lang="en-US" sz="1400" dirty="0">
                          <a:effectLst/>
                        </a:rPr>
                        <a:t>4. It handles the information better than humans.</a:t>
                      </a:r>
                      <a:endParaRPr lang="en-US" sz="1400" b="0" dirty="0">
                        <a:effectLst/>
                        <a:latin typeface="Times New Roman" pitchFamily="18" charset="0"/>
                        <a:cs typeface="Times New Roman" pitchFamily="18" charset="0"/>
                      </a:endParaRPr>
                    </a:p>
                  </a:txBody>
                  <a:tcPr marL="95250" marR="95250" marT="133350" marB="133350" anchor="ctr"/>
                </a:tc>
                <a:tc>
                  <a:txBody>
                    <a:bodyPr/>
                    <a:lstStyle/>
                    <a:p>
                      <a:pPr algn="l" fontAlgn="base"/>
                      <a:r>
                        <a:rPr lang="en-US" sz="1400" dirty="0">
                          <a:effectLst/>
                        </a:rPr>
                        <a:t>4. Machines can easily lead to destruction if the implementation of machine put in the wrong hands the results are hazardous for human beings.</a:t>
                      </a:r>
                      <a:endParaRPr lang="en-US" sz="1400" b="0" dirty="0">
                        <a:effectLst/>
                        <a:latin typeface="Times New Roman" pitchFamily="18" charset="0"/>
                        <a:cs typeface="Times New Roman" pitchFamily="18" charset="0"/>
                      </a:endParaRPr>
                    </a:p>
                  </a:txBody>
                  <a:tcPr marL="95250" marR="95250" marT="133350" marB="133350" anchor="ctr"/>
                </a:tc>
              </a:tr>
              <a:tr h="687744">
                <a:tc>
                  <a:txBody>
                    <a:bodyPr/>
                    <a:lstStyle/>
                    <a:p>
                      <a:pPr algn="l" fontAlgn="base"/>
                      <a:r>
                        <a:rPr lang="en-US" sz="1400">
                          <a:effectLst/>
                        </a:rPr>
                        <a:t>5. It is very helpful for the conversion of information into knowledge.</a:t>
                      </a:r>
                      <a:endParaRPr lang="en-US" sz="1400" b="0">
                        <a:effectLst/>
                        <a:latin typeface="Times New Roman" pitchFamily="18" charset="0"/>
                        <a:cs typeface="Times New Roman" pitchFamily="18" charset="0"/>
                      </a:endParaRPr>
                    </a:p>
                  </a:txBody>
                  <a:tcPr marL="95250" marR="95250" marT="133350" marB="133350" anchor="ctr"/>
                </a:tc>
                <a:tc>
                  <a:txBody>
                    <a:bodyPr/>
                    <a:lstStyle/>
                    <a:p>
                      <a:pPr algn="l" fontAlgn="base"/>
                      <a:r>
                        <a:rPr lang="en-IN" sz="1400" dirty="0">
                          <a:effectLst/>
                        </a:rPr>
                        <a:t> </a:t>
                      </a:r>
                      <a:endParaRPr lang="en-IN" sz="1400" b="0" dirty="0">
                        <a:effectLst/>
                        <a:latin typeface="Times New Roman" pitchFamily="18" charset="0"/>
                        <a:cs typeface="Times New Roman" pitchFamily="18" charset="0"/>
                      </a:endParaRPr>
                    </a:p>
                  </a:txBody>
                  <a:tcPr marL="95250" marR="95250" marT="133350" marB="133350" anchor="ctr"/>
                </a:tc>
              </a:tr>
              <a:tr h="687744">
                <a:tc>
                  <a:txBody>
                    <a:bodyPr/>
                    <a:lstStyle/>
                    <a:p>
                      <a:pPr algn="l" fontAlgn="base"/>
                      <a:r>
                        <a:rPr lang="en-US" sz="1400">
                          <a:effectLst/>
                        </a:rPr>
                        <a:t>6. It improves work efficiency so reduce the duration of time to accomplish a task in comparison to humans.</a:t>
                      </a:r>
                      <a:endParaRPr lang="en-US" sz="1400" b="0">
                        <a:effectLst/>
                        <a:latin typeface="Times New Roman" pitchFamily="18" charset="0"/>
                        <a:cs typeface="Times New Roman" pitchFamily="18" charset="0"/>
                      </a:endParaRPr>
                    </a:p>
                  </a:txBody>
                  <a:tcPr marL="95250" marR="95250" marT="133350" marB="133350" anchor="ctr"/>
                </a:tc>
                <a:tc>
                  <a:txBody>
                    <a:bodyPr/>
                    <a:lstStyle/>
                    <a:p>
                      <a:pPr algn="l" fontAlgn="base"/>
                      <a:r>
                        <a:rPr lang="en-IN" sz="1400" dirty="0">
                          <a:effectLst/>
                        </a:rPr>
                        <a:t> </a:t>
                      </a:r>
                      <a:endParaRPr lang="en-IN" sz="1400" b="0" dirty="0">
                        <a:effectLst/>
                        <a:latin typeface="Times New Roman" pitchFamily="18" charset="0"/>
                        <a:cs typeface="Times New Roman" pitchFamily="18" charset="0"/>
                      </a:endParaRPr>
                    </a:p>
                  </a:txBody>
                  <a:tcPr marL="95250" marR="95250" marT="133350" marB="133350" anchor="ctr"/>
                </a:tc>
              </a:tr>
            </a:tbl>
          </a:graphicData>
        </a:graphic>
      </p:graphicFrame>
      <p:sp>
        <p:nvSpPr>
          <p:cNvPr id="5" name="Rectangle 1"/>
          <p:cNvSpPr>
            <a:spLocks noChangeArrowheads="1"/>
          </p:cNvSpPr>
          <p:nvPr/>
        </p:nvSpPr>
        <p:spPr bwMode="auto">
          <a:xfrm>
            <a:off x="457200" y="106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141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273239"/>
                </a:solidFill>
                <a:effectLst/>
                <a:latin typeface="urw-din"/>
                <a:cs typeface="Arial" pitchFamily="34" charset="0"/>
              </a:rPr>
              <a:t/>
            </a:r>
            <a:br>
              <a:rPr kumimoji="0" lang="en-US" sz="1200" b="0" i="0" u="none" strike="noStrike" cap="none" normalizeH="0" baseline="0" smtClean="0">
                <a:ln>
                  <a:noFill/>
                </a:ln>
                <a:solidFill>
                  <a:srgbClr val="273239"/>
                </a:solidFill>
                <a:effectLst/>
                <a:latin typeface="urw-din"/>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5551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I</a:t>
            </a:r>
            <a:r>
              <a:rPr lang="en-US" b="1" dirty="0" smtClean="0"/>
              <a:t>mportant </a:t>
            </a:r>
            <a:r>
              <a:rPr lang="en-US" b="1" dirty="0"/>
              <a:t>That AI Knows Ethics</a:t>
            </a:r>
            <a:br>
              <a:rPr lang="en-US" b="1" dirty="0"/>
            </a:br>
            <a:endParaRPr lang="en-IN" dirty="0"/>
          </a:p>
        </p:txBody>
      </p:sp>
      <p:sp>
        <p:nvSpPr>
          <p:cNvPr id="3" name="Content Placeholder 2"/>
          <p:cNvSpPr>
            <a:spLocks noGrp="1"/>
          </p:cNvSpPr>
          <p:nvPr>
            <p:ph idx="1"/>
          </p:nvPr>
        </p:nvSpPr>
        <p:spPr>
          <a:xfrm>
            <a:off x="457200" y="685800"/>
            <a:ext cx="8229600" cy="5440363"/>
          </a:xfrm>
        </p:spPr>
        <p:txBody>
          <a:bodyPr>
            <a:noAutofit/>
          </a:bodyPr>
          <a:lstStyle/>
          <a:p>
            <a:pPr algn="just"/>
            <a:r>
              <a:rPr lang="en-US" sz="2000" b="1" dirty="0"/>
              <a:t>The AI Ethics</a:t>
            </a:r>
          </a:p>
          <a:p>
            <a:pPr algn="just"/>
            <a:r>
              <a:rPr lang="en-US" sz="2000" dirty="0">
                <a:latin typeface="Times New Roman" pitchFamily="18" charset="0"/>
                <a:cs typeface="Times New Roman" pitchFamily="18" charset="0"/>
              </a:rPr>
              <a:t>Many people see AI as the newest technology to take over our jobs and ultimately destroy humanity. But before we worry too much, we should understand where it stands now and what steps we can take to ensure its ethical development.</a:t>
            </a:r>
          </a:p>
          <a:p>
            <a:pPr algn="just"/>
            <a:r>
              <a:rPr lang="en-US" sz="2000" dirty="0">
                <a:latin typeface="Times New Roman" pitchFamily="18" charset="0"/>
                <a:cs typeface="Times New Roman" pitchFamily="18" charset="0"/>
              </a:rPr>
              <a:t>The ethics of AI is a serious topic for many researchers, tech giants, and politicians. At the forefront of this discussion are questions about transparency, accountability, and how AI will interact with human society as a whole. To avoid the pitfalls that befell other inventions in the past, such as nuclear weapons or chemical fertilizers, there needs to be a clear understanding of the limits of technology.</a:t>
            </a:r>
          </a:p>
          <a:p>
            <a:pPr algn="just"/>
            <a:r>
              <a:rPr lang="en-US" sz="2000" dirty="0">
                <a:latin typeface="Times New Roman" pitchFamily="18" charset="0"/>
                <a:cs typeface="Times New Roman" pitchFamily="18" charset="0"/>
              </a:rPr>
              <a:t>In recent years, there have been many ethical debates at conferences and in academia about how to deal with AI ethically. Some research teams even created an oath for AI engineers called The </a:t>
            </a:r>
            <a:r>
              <a:rPr lang="en-US" sz="2000" dirty="0" smtClean="0">
                <a:latin typeface="Times New Roman" pitchFamily="18" charset="0"/>
                <a:cs typeface="Times New Roman" pitchFamily="18" charset="0"/>
              </a:rPr>
              <a:t>Alomar </a:t>
            </a:r>
            <a:r>
              <a:rPr lang="en-US" sz="2000" dirty="0">
                <a:latin typeface="Times New Roman" pitchFamily="18" charset="0"/>
                <a:cs typeface="Times New Roman" pitchFamily="18" charset="0"/>
              </a:rPr>
              <a:t>AI Principles, which outlines guidelines for respecting human values in the "design" of intelligent agents – even if these intelligent agents don't have a physical form</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8396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a:t>
            </a:r>
            <a:endParaRPr lang="en-IN" dirty="0"/>
          </a:p>
        </p:txBody>
      </p:sp>
      <p:sp>
        <p:nvSpPr>
          <p:cNvPr id="3" name="Content Placeholder 2"/>
          <p:cNvSpPr>
            <a:spLocks noGrp="1"/>
          </p:cNvSpPr>
          <p:nvPr>
            <p:ph idx="1"/>
          </p:nvPr>
        </p:nvSpPr>
        <p:spPr/>
        <p:txBody>
          <a:bodyPr>
            <a:normAutofit fontScale="85000" lnSpcReduction="10000"/>
          </a:bodyPr>
          <a:lstStyle/>
          <a:p>
            <a:pPr algn="just"/>
            <a:r>
              <a:rPr lang="en-US" dirty="0">
                <a:latin typeface="Times New Roman" pitchFamily="18" charset="0"/>
                <a:cs typeface="Times New Roman" pitchFamily="18" charset="0"/>
              </a:rPr>
              <a:t>Ethics in AI are vital to the healthy development of all AI-driven technologies, and self-regulation by the industry will be more successful than any governmental effort.</a:t>
            </a:r>
          </a:p>
          <a:p>
            <a:pPr algn="just"/>
            <a:r>
              <a:rPr lang="en-US" dirty="0">
                <a:latin typeface="Times New Roman" pitchFamily="18" charset="0"/>
                <a:cs typeface="Times New Roman" pitchFamily="18" charset="0"/>
              </a:rPr>
              <a:t>Consider AI-driven redlining or unfavorable choices based on specific discriminating variables, which might be tougher to spot even by the operators themselves. We need to implement always having an explanation and ongoing monitoring of these AI-based judgments. AI systems run on data, which is why the gathering and use of consumer data, particularly in large-scale commercial systems, must be closely monitored.</a:t>
            </a:r>
          </a:p>
          <a:p>
            <a:endParaRPr lang="en-IN" dirty="0"/>
          </a:p>
        </p:txBody>
      </p:sp>
    </p:spTree>
    <p:extLst>
      <p:ext uri="{BB962C8B-B14F-4D97-AF65-F5344CB8AC3E}">
        <p14:creationId xmlns:p14="http://schemas.microsoft.com/office/powerpoint/2010/main" val="29594738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175</TotalTime>
  <Words>1253</Words>
  <Application>Microsoft Office PowerPoint</Application>
  <PresentationFormat>On-screen Show (4:3)</PresentationFormat>
  <Paragraphs>125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ROBOTIC PERCEPTION</vt:lpstr>
      <vt:lpstr>Definition</vt:lpstr>
      <vt:lpstr>Diagram </vt:lpstr>
      <vt:lpstr>Classify Dynamics</vt:lpstr>
      <vt:lpstr> Define localization </vt:lpstr>
      <vt:lpstr>Example Diagram</vt:lpstr>
      <vt:lpstr>Advantage and Disadvantages I ai robotics </vt:lpstr>
      <vt:lpstr>Important That AI Knows Ethics </vt:lpstr>
      <vt:lpstr>Conti</vt:lpstr>
      <vt:lpstr>Use of Ai in robotics</vt:lpstr>
      <vt:lpstr>How AI is Used in Robotics </vt:lpstr>
      <vt:lpstr>Cont..</vt:lpstr>
      <vt:lpstr>Cont…</vt:lpstr>
      <vt:lpstr>Example : Robotics in Agriculture </vt:lpstr>
      <vt:lpstr>Robotics in Healthcare </vt:lpstr>
      <vt:lpstr> Robotics in Automotive  </vt:lpstr>
      <vt:lpstr>Robotics at Supply Chain</vt:lpstr>
      <vt:lpstr>Planning With Dynamics and Uncertainty </vt:lpstr>
      <vt:lpstr>Cont.…</vt:lpstr>
      <vt:lpstr>Conti…</vt:lpstr>
      <vt:lpstr>Conti..</vt:lpstr>
      <vt:lpstr>PowerPoint Presentation</vt:lpstr>
      <vt:lpstr>Example…Concept of mapping</vt:lpstr>
      <vt:lpstr>Types of concept maps </vt:lpstr>
      <vt:lpstr>Flowcharting </vt:lpstr>
      <vt:lpstr>System mapping </vt:lpstr>
      <vt:lpstr>Hierarchy mapping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PERCEPTION</dc:title>
  <dc:creator>ADMIN</dc:creator>
  <cp:lastModifiedBy>ADMIN</cp:lastModifiedBy>
  <cp:revision>35</cp:revision>
  <dcterms:created xsi:type="dcterms:W3CDTF">2006-08-16T00:00:00Z</dcterms:created>
  <dcterms:modified xsi:type="dcterms:W3CDTF">2022-11-08T01:20:04Z</dcterms:modified>
</cp:coreProperties>
</file>